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5" r:id="rId11"/>
    <p:sldId id="269" r:id="rId12"/>
    <p:sldId id="263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7020"/>
  </p:normalViewPr>
  <p:slideViewPr>
    <p:cSldViewPr snapToGrid="0" snapToObjects="1">
      <p:cViewPr varScale="1">
        <p:scale>
          <a:sx n="80" d="100"/>
          <a:sy n="80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3FE86-4DC6-1344-89CE-3CA0EB98DE76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126FE-683B-6A49-83B0-D164D97697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3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09AC-865C-8341-8B31-453EC5D96C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92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26FE-683B-6A49-83B0-D164D976970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97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26FE-683B-6A49-83B0-D164D976970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2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26FE-683B-6A49-83B0-D164D976970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26FE-683B-6A49-83B0-D164D976970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7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26FE-683B-6A49-83B0-D164D976970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00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09AC-865C-8341-8B31-453EC5D96C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9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06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8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8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23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5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0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7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52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E099-687D-3E49-A124-452FF7DB0DB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4666-9363-2F49-B356-C945FF0F4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5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618" y="2249683"/>
            <a:ext cx="10773104" cy="2188564"/>
          </a:xfrm>
        </p:spPr>
        <p:txBody>
          <a:bodyPr>
            <a:noAutofit/>
          </a:bodyPr>
          <a:lstStyle/>
          <a:p>
            <a:r>
              <a:rPr lang="fr-FR" sz="4000" i="1" dirty="0"/>
              <a:t>Représentations sociales, pratiques sociales et travail émotionnel : analyse psychosociale de la sédation en contexte de prise en charge en soins palliatifs</a:t>
            </a:r>
            <a:endParaRPr lang="fr-FR" sz="4000" dirty="0"/>
          </a:p>
        </p:txBody>
      </p:sp>
      <p:pic>
        <p:nvPicPr>
          <p:cNvPr id="10" name="Image 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7163" y="277685"/>
            <a:ext cx="3524216" cy="14161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56744" y="2053652"/>
            <a:ext cx="10773104" cy="25183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7" y="146237"/>
            <a:ext cx="1710875" cy="1718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941379" y="4638125"/>
            <a:ext cx="440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j-lt"/>
              </a:rPr>
              <a:t>Margaux Vieille – Université Aix-Marseille</a:t>
            </a:r>
          </a:p>
          <a:p>
            <a:pPr algn="ctr"/>
            <a:r>
              <a:rPr lang="fr-FR" sz="2000" i="1" dirty="0" smtClean="0">
                <a:latin typeface="+mj-lt"/>
              </a:rPr>
              <a:t> LPS EA 849</a:t>
            </a:r>
            <a:endParaRPr lang="fr-FR" sz="2000" i="1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58571" y="5705870"/>
            <a:ext cx="3570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u="sng" dirty="0">
                <a:latin typeface="+mj-lt"/>
              </a:rPr>
              <a:t>D</a:t>
            </a:r>
            <a:r>
              <a:rPr lang="fr-FR" sz="2000" i="1" u="sng" dirty="0" smtClean="0">
                <a:latin typeface="+mj-lt"/>
              </a:rPr>
              <a:t>irection</a:t>
            </a:r>
            <a:r>
              <a:rPr lang="fr-FR" sz="2000" i="1" dirty="0" smtClean="0">
                <a:latin typeface="+mj-lt"/>
              </a:rPr>
              <a:t> : Pr. Lionel Dany</a:t>
            </a:r>
          </a:p>
          <a:p>
            <a:pPr algn="r"/>
            <a:r>
              <a:rPr lang="fr-FR" sz="2000" i="1" u="sng" dirty="0" smtClean="0">
                <a:latin typeface="+mj-lt"/>
              </a:rPr>
              <a:t>Co-direction</a:t>
            </a:r>
            <a:r>
              <a:rPr lang="fr-FR" sz="2000" i="1" dirty="0" smtClean="0">
                <a:latin typeface="+mj-lt"/>
              </a:rPr>
              <a:t> : Pr. Pierre Le </a:t>
            </a:r>
            <a:r>
              <a:rPr lang="fr-FR" sz="2000" i="1" dirty="0" err="1" smtClean="0">
                <a:latin typeface="+mj-lt"/>
              </a:rPr>
              <a:t>Coz</a:t>
            </a:r>
            <a:r>
              <a:rPr lang="fr-FR" sz="2000" i="1" dirty="0" smtClean="0">
                <a:latin typeface="+mj-lt"/>
              </a:rPr>
              <a:t>  </a:t>
            </a:r>
            <a:endParaRPr lang="fr-FR" sz="2000" i="1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3" y="4823069"/>
            <a:ext cx="3198086" cy="18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10556" y="119371"/>
            <a:ext cx="10515600" cy="1083787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Pistes de réflexion…</a:t>
            </a:r>
            <a:b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Perception de la loi Claeys-Leonetti</a:t>
            </a:r>
            <a:endParaRPr lang="fr-FR" sz="28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749871" y="1427747"/>
            <a:ext cx="11169413" cy="453988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900"/>
              </a:spcAft>
              <a:buFont typeface="Courier New" charset="0"/>
              <a:buChar char="o"/>
            </a:pP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Intérêts </a:t>
            </a:r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de la loi 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Eviter/retarder une loi sur l’euthanasie en France 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Induit une réflexion soignante et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permet le cheminement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du patient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Une thérapeutique intéressante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 Narrow" charset="0"/>
                <a:cs typeface="Arial Narrow" charset="0"/>
              </a:rPr>
              <a:t> (SPCJD)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- dans certaines situations - pour le patient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rgbClr val="FF0000"/>
                </a:solidFill>
                <a:latin typeface="+mj-lt"/>
                <a:ea typeface="Arial Narrow" charset="0"/>
                <a:cs typeface="Arial Narrow" charset="0"/>
              </a:rPr>
              <a:t>Guide les pratiques </a:t>
            </a:r>
            <a:endParaRPr lang="fr-FR" dirty="0" smtClean="0">
              <a:solidFill>
                <a:srgbClr val="FF0000"/>
              </a:solidFill>
              <a:latin typeface="+mj-lt"/>
              <a:ea typeface="Arial Narrow" charset="0"/>
              <a:cs typeface="Arial Narrow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900"/>
              </a:spcAft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algn="just">
              <a:spcBef>
                <a:spcPts val="0"/>
              </a:spcBef>
              <a:spcAft>
                <a:spcPts val="900"/>
              </a:spcAft>
              <a:buFont typeface="Courier New" charset="0"/>
              <a:buChar char="o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Obstacles </a:t>
            </a:r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de la loi 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rgbClr val="FF0000"/>
                </a:solidFill>
                <a:latin typeface="+mj-lt"/>
                <a:ea typeface="Arial Narrow" charset="0"/>
                <a:cs typeface="Arial Narrow" charset="0"/>
              </a:rPr>
              <a:t>Complique les pratiques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:</a:t>
            </a:r>
            <a:r>
              <a:rPr lang="fr-FR" dirty="0" smtClean="0">
                <a:latin typeface="+mj-lt"/>
                <a:ea typeface="Arial Narrow" charset="0"/>
                <a:cs typeface="Arial Narrow" charset="0"/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toutes les autres sédations étaient suffisantes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Une hypocrisie française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(ne répond pas aux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« vraies » demandes du patient) 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Confusion des proches et des patients concernant le droit des patients en fin de vie</a:t>
            </a:r>
          </a:p>
          <a:p>
            <a:pPr marL="42863" indent="0" algn="just">
              <a:spcBef>
                <a:spcPts val="0"/>
              </a:spcBef>
              <a:spcAft>
                <a:spcPts val="900"/>
              </a:spcAft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42863" indent="0" algn="just">
              <a:spcBef>
                <a:spcPts val="0"/>
              </a:spcBef>
              <a:spcAft>
                <a:spcPts val="900"/>
              </a:spcAft>
              <a:buNone/>
            </a:pPr>
            <a:endParaRPr lang="fr-FR" sz="1800" dirty="0">
              <a:solidFill>
                <a:srgbClr val="008394"/>
              </a:solidFill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10556" y="119372"/>
            <a:ext cx="10515600" cy="917464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Pistes de réflexion…</a:t>
            </a:r>
            <a:endParaRPr lang="fr-F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1127448" y="1315453"/>
            <a:ext cx="10153128" cy="456181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fr-FR" sz="20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Cadre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législatif commun aux pratiques sédatives et à la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diffusion de</a:t>
            </a: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« la culture palliative »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/>
            </a:endParaRP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/>
            </a:endParaRP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Expression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de </a:t>
            </a:r>
            <a:r>
              <a:rPr lang="fr-FR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micro-cultures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 </a:t>
            </a:r>
            <a:r>
              <a:rPr lang="fr-FR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Segmentation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 au sein de la communauté palliative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934233" y="3009904"/>
            <a:ext cx="539558" cy="117291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0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" y="1558826"/>
            <a:ext cx="10635289" cy="46378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27648" y="512064"/>
            <a:ext cx="830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1"/>
                </a:solidFill>
                <a:latin typeface="+mj-lt"/>
              </a:rPr>
              <a:t>Merci de votre attention </a:t>
            </a:r>
            <a:endParaRPr lang="fr-FR" sz="3200" b="1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618" y="2249683"/>
            <a:ext cx="10773104" cy="2188564"/>
          </a:xfrm>
        </p:spPr>
        <p:txBody>
          <a:bodyPr>
            <a:noAutofit/>
          </a:bodyPr>
          <a:lstStyle/>
          <a:p>
            <a:r>
              <a:rPr lang="fr-FR" sz="4000" i="1" dirty="0"/>
              <a:t>Représentations sociales, pratiques sociales et travail émotionnel : analyse psychosociale de la sédation en contexte de prise en charge en soins palliatifs</a:t>
            </a:r>
            <a:endParaRPr lang="fr-FR" sz="4000" dirty="0"/>
          </a:p>
        </p:txBody>
      </p:sp>
      <p:pic>
        <p:nvPicPr>
          <p:cNvPr id="10" name="Image 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4917" y="280009"/>
            <a:ext cx="3516462" cy="15225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56744" y="2053652"/>
            <a:ext cx="10773104" cy="25183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07" y="106364"/>
            <a:ext cx="1785035" cy="1813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941379" y="4638125"/>
            <a:ext cx="440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j-lt"/>
              </a:rPr>
              <a:t>Margaux Vieille – Université Aix-Marseille</a:t>
            </a:r>
          </a:p>
          <a:p>
            <a:pPr algn="ctr"/>
            <a:r>
              <a:rPr lang="fr-FR" sz="2000" i="1" dirty="0" smtClean="0">
                <a:latin typeface="+mj-lt"/>
              </a:rPr>
              <a:t> LPS EA 849</a:t>
            </a:r>
            <a:endParaRPr lang="fr-FR" sz="2000" i="1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58571" y="5705870"/>
            <a:ext cx="3570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u="sng" dirty="0">
                <a:latin typeface="+mj-lt"/>
              </a:rPr>
              <a:t>D</a:t>
            </a:r>
            <a:r>
              <a:rPr lang="fr-FR" sz="2000" i="1" u="sng" dirty="0" smtClean="0">
                <a:latin typeface="+mj-lt"/>
              </a:rPr>
              <a:t>irection</a:t>
            </a:r>
            <a:r>
              <a:rPr lang="fr-FR" sz="2000" i="1" dirty="0" smtClean="0">
                <a:latin typeface="+mj-lt"/>
              </a:rPr>
              <a:t> : Pr. Lionel Dany</a:t>
            </a:r>
          </a:p>
          <a:p>
            <a:pPr algn="r"/>
            <a:r>
              <a:rPr lang="fr-FR" sz="2000" i="1" u="sng" dirty="0" smtClean="0">
                <a:latin typeface="+mj-lt"/>
              </a:rPr>
              <a:t>Co-direction</a:t>
            </a:r>
            <a:r>
              <a:rPr lang="fr-FR" sz="2000" i="1" dirty="0" smtClean="0">
                <a:latin typeface="+mj-lt"/>
              </a:rPr>
              <a:t> : Pr. Pierre Le </a:t>
            </a:r>
            <a:r>
              <a:rPr lang="fr-FR" sz="2000" i="1" dirty="0" err="1" smtClean="0">
                <a:latin typeface="+mj-lt"/>
              </a:rPr>
              <a:t>Coz</a:t>
            </a:r>
            <a:r>
              <a:rPr lang="fr-FR" sz="2000" i="1" dirty="0" smtClean="0">
                <a:latin typeface="+mj-lt"/>
              </a:rPr>
              <a:t>  </a:t>
            </a:r>
            <a:endParaRPr lang="fr-FR" sz="2000" i="1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3" y="4823069"/>
            <a:ext cx="3198086" cy="18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6964" y="166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chemeClr val="accent2"/>
                </a:solidFill>
              </a:rPr>
              <a:t>Qu’est-ce que la </a:t>
            </a:r>
            <a:r>
              <a:rPr lang="fr-FR" sz="3600" b="1" i="1" u="sng" dirty="0" smtClean="0">
                <a:solidFill>
                  <a:schemeClr val="accent2"/>
                </a:solidFill>
              </a:rPr>
              <a:t>sédation</a:t>
            </a:r>
            <a:r>
              <a:rPr lang="fr-FR" sz="3600" b="1" i="1" dirty="0" smtClean="0">
                <a:solidFill>
                  <a:schemeClr val="accent2"/>
                </a:solidFill>
              </a:rPr>
              <a:t> en soins palliatifs ? </a:t>
            </a:r>
            <a:endParaRPr lang="fr-FR" sz="3600" b="1" i="1" dirty="0">
              <a:solidFill>
                <a:schemeClr val="accent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32" y="1826613"/>
            <a:ext cx="3628200" cy="4623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64790" y="1467838"/>
            <a:ext cx="3820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Exemple de sédatif 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hypnovel (Midazolam) </a:t>
            </a:r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16964" y="1806392"/>
            <a:ext cx="6980566" cy="20610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 L’administration intentionnelle de médicaments</a:t>
            </a:r>
            <a:r>
              <a:rPr lang="fr-FR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sédatifs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 doses et combinaisons nécessaires pour</a:t>
            </a:r>
            <a:r>
              <a:rPr lang="fr-FR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réduire la conscience d’un patient en phase terminale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afin de </a:t>
            </a:r>
            <a:r>
              <a:rPr lang="fr-FR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soulager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façon adéquate un ou plusieurs </a:t>
            </a:r>
            <a:r>
              <a:rPr lang="fr-FR" sz="2400" b="1" i="1" dirty="0" smtClean="0">
                <a:solidFill>
                  <a:schemeClr val="accent2"/>
                </a:solidFill>
                <a:latin typeface="+mj-lt"/>
              </a:rPr>
              <a:t>symptômes réfractaires</a:t>
            </a:r>
            <a:r>
              <a:rPr lang="fr-FR" sz="2400" i="1" dirty="0" smtClean="0">
                <a:latin typeface="+mj-lt"/>
              </a:rPr>
              <a:t> 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(Broeckaert, 2000). 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147934" y="3689072"/>
            <a:ext cx="9645" cy="777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76531" y="4572000"/>
            <a:ext cx="3342806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symptômes </a:t>
            </a:r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résistants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tous les autres traitements (anxiolytiques et antalgiques)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3791" y="6039122"/>
            <a:ext cx="6320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Définition </a:t>
            </a:r>
            <a:r>
              <a:rPr lang="fr-FR" sz="1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</a:t>
            </a:r>
            <a:r>
              <a:rPr lang="fr-FR" sz="1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fr-FR" sz="1400" i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c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omparaison des différentes pratiques de sédations </a:t>
            </a:r>
          </a:p>
        </p:txBody>
      </p:sp>
    </p:spTree>
    <p:extLst>
      <p:ext uri="{BB962C8B-B14F-4D97-AF65-F5344CB8AC3E}">
        <p14:creationId xmlns:p14="http://schemas.microsoft.com/office/powerpoint/2010/main" val="13925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04734" y="61104"/>
            <a:ext cx="11557417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chemeClr val="accent4"/>
                </a:solidFill>
              </a:rPr>
              <a:t>Pourquoi choisir cet objet d’étude ? </a:t>
            </a:r>
            <a:endParaRPr lang="fr-FR" sz="3600" b="1" i="1" dirty="0">
              <a:solidFill>
                <a:schemeClr val="accent4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04733" y="1272338"/>
            <a:ext cx="7632361" cy="5374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mort et la fin de vie en France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 sujet tabou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 débats et divergences d’opinions.</a:t>
            </a:r>
            <a:endParaRPr lang="fr-FR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371600" lvl="3" indent="0" algn="just">
              <a:buNone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Évolution lente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 niveau législatif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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La question de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l’euthanasie.</a:t>
            </a:r>
          </a:p>
          <a:p>
            <a:pPr marL="1371600" lvl="3" indent="0" algn="just">
              <a:buNone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 discuté en </a:t>
            </a:r>
            <a:r>
              <a:rPr lang="fr-FR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2013 au CCNE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Comité Consultatif National D’Ethique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: le droit à une sédation profonde et continue jusqu’au décès (ne pas donner la mort mais compromis possible).</a:t>
            </a:r>
          </a:p>
          <a:p>
            <a:pPr lvl="3" algn="just">
              <a:buFont typeface="AppleSymbols" charset="0"/>
              <a:buChar char="⌑"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Loi « Claeys-Leonetti » en 2016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sédation profonde et continue maintenue jusqu’au décès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devient un </a:t>
            </a:r>
            <a:r>
              <a:rPr lang="fr-FR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droit</a:t>
            </a:r>
            <a:r>
              <a:rPr lang="fr-FR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du patient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  <a:p>
            <a:pPr>
              <a:buFont typeface="AppleSymbols" charset="0"/>
              <a:buChar char="⌑"/>
            </a:pPr>
            <a:endParaRPr lang="fr-FR" sz="2400" dirty="0" smtClean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4" y="1460926"/>
            <a:ext cx="4154906" cy="4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010556" y="119372"/>
            <a:ext cx="10515600" cy="917464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rgbClr val="00B0F0"/>
                </a:solidFill>
              </a:rPr>
              <a:t>Objectifs</a:t>
            </a:r>
            <a:endParaRPr lang="fr-FR" sz="3600" b="1" i="1" dirty="0">
              <a:solidFill>
                <a:srgbClr val="00B0F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85978" y="1032140"/>
            <a:ext cx="11443913" cy="5079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Analyser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</a:t>
            </a:r>
            <a:r>
              <a:rPr lang="fr-FR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pratiques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le </a:t>
            </a:r>
            <a:r>
              <a:rPr lang="fr-FR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processus de prise de décision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concernant la sédation</a:t>
            </a:r>
          </a:p>
          <a:p>
            <a:pPr marL="1371600" lvl="3" indent="0" algn="just">
              <a:buNone/>
            </a:pPr>
            <a:endParaRPr lang="fr-F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buFont typeface="AppleSymbols" charset="0"/>
              <a:buChar char="⌑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dynamique des relations entre système de pensée (contenu représentationnel) et le système de comportement (les pratiques sociales) = rapport d’influence.</a:t>
            </a:r>
          </a:p>
          <a:p>
            <a:pPr algn="just">
              <a:buFont typeface="AppleSymbols" charset="0"/>
              <a:buChar char="⌑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buFont typeface="AppleSymbols" charset="0"/>
              <a:buChar char="⌑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 caractère conditionnel de la pensée sociale, l’impact des enjeux normatifs et des processus représentationnels sur les pratiques, sur le processus de prise de décision et le vécu émotionnel. </a:t>
            </a:r>
          </a:p>
          <a:p>
            <a:pPr marL="0" indent="0" algn="just">
              <a:buNone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buFont typeface="AppleSymbols" charset="0"/>
              <a:buChar char="⌑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L’articulation entre les savoirs sociaux et l’analyse socio-contextuelle de la gestion émotionnelle dans ces prises de décision et ces pratiques. </a:t>
            </a:r>
          </a:p>
        </p:txBody>
      </p:sp>
    </p:spTree>
    <p:extLst>
      <p:ext uri="{BB962C8B-B14F-4D97-AF65-F5344CB8AC3E}">
        <p14:creationId xmlns:p14="http://schemas.microsoft.com/office/powerpoint/2010/main" val="15863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010556" y="119372"/>
            <a:ext cx="10515600" cy="917464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rgbClr val="00B050"/>
                </a:solidFill>
              </a:rPr>
              <a:t>Méthodologie (1)</a:t>
            </a:r>
            <a:endParaRPr lang="fr-FR" sz="3600" b="1" i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3693" y="1793911"/>
            <a:ext cx="4847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Objectifs </a:t>
            </a:r>
          </a:p>
          <a:p>
            <a:pPr algn="just"/>
            <a:endParaRPr lang="fr-FR" sz="2000" i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-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Repérer les pratiques signifiantes, observer les conflits normatifs et éthiques en situation « naturelle »</a:t>
            </a:r>
          </a:p>
          <a:p>
            <a:pPr algn="just"/>
            <a:endParaRPr lang="fr-F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-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Rendre compte du rôle et de la manière dont la gestion émotionnelle s’exprime dans ce contexte de prise de décision/pratiques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99410" y="5203607"/>
            <a:ext cx="4154905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Qui ? </a:t>
            </a:r>
          </a:p>
          <a:p>
            <a:pPr algn="ctr"/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équipes soignantes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(USP; EMSP ; ETSP) </a:t>
            </a:r>
          </a:p>
          <a:p>
            <a:pPr algn="ctr"/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 à 3 mois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(3j par semaine)</a:t>
            </a:r>
            <a:r>
              <a:rPr lang="fr-FR" i="1" dirty="0" smtClean="0">
                <a:latin typeface="+mj-lt"/>
              </a:rPr>
              <a:t> </a:t>
            </a:r>
            <a:endParaRPr lang="fr-FR" i="1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81296" y="5203607"/>
            <a:ext cx="37698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 équipes observées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(2 USP ; 1 EMSP) </a:t>
            </a:r>
          </a:p>
          <a:p>
            <a:pPr algn="ctr"/>
            <a:r>
              <a:rPr lang="fr-FR" b="1" i="1" dirty="0" smtClean="0">
                <a:solidFill>
                  <a:schemeClr val="accent6"/>
                </a:solidFill>
                <a:latin typeface="+mj-lt"/>
                <a:sym typeface="Wingdings"/>
              </a:rPr>
              <a:t> 11</a:t>
            </a:r>
            <a:r>
              <a:rPr lang="fr-FR" b="1" i="1" dirty="0" smtClean="0">
                <a:solidFill>
                  <a:schemeClr val="accent6"/>
                </a:solidFill>
                <a:latin typeface="+mj-lt"/>
              </a:rPr>
              <a:t> mois d’observation effectué</a:t>
            </a:r>
            <a:endParaRPr lang="fr-FR" b="1" i="1" dirty="0">
              <a:solidFill>
                <a:schemeClr val="accent6"/>
              </a:solidFill>
              <a:latin typeface="+mj-lt"/>
            </a:endParaRPr>
          </a:p>
          <a:p>
            <a:pPr marL="285750" indent="-285750" algn="ctr">
              <a:buFontTx/>
              <a:buChar char="-"/>
            </a:pPr>
            <a:endParaRPr lang="fr-FR" i="1" dirty="0">
              <a:latin typeface="+mj-lt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7321" y="1525828"/>
            <a:ext cx="11728704" cy="512104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669506" y="868495"/>
            <a:ext cx="5213684" cy="426971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i="1" dirty="0" smtClean="0">
                <a:solidFill>
                  <a:schemeClr val="accent6"/>
                </a:solidFill>
                <a:latin typeface="+mj-lt"/>
              </a:rPr>
              <a:t>Observation participante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56823" y="1875577"/>
            <a:ext cx="3468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Observer quoi ? </a:t>
            </a:r>
          </a:p>
          <a:p>
            <a:pPr algn="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fr-FR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</a:t>
            </a:r>
            <a:r>
              <a:rPr lang="fr-FR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outes les activités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staff, relève, RCP, toilettes, rencontres avec les proches et patients…</a:t>
            </a:r>
          </a:p>
          <a:p>
            <a:pPr algn="r"/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 </a:t>
            </a:r>
            <a:r>
              <a:rPr lang="fr-FR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Focalisation sur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: </a:t>
            </a:r>
          </a:p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processus de prise de décision + mise en place des sédations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626463" y="5665272"/>
            <a:ext cx="1127263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010556" y="119372"/>
            <a:ext cx="10515600" cy="917464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rgbClr val="7030A0"/>
                </a:solidFill>
              </a:rPr>
              <a:t>Méthodologie (2)</a:t>
            </a:r>
            <a:endParaRPr lang="fr-FR" sz="3600" b="1" i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703" y="1858851"/>
            <a:ext cx="6924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Objectifs </a:t>
            </a:r>
            <a:endParaRPr lang="fr-FR" sz="2000" i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fr-FR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Explorer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l’expérience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vécue des équipes soignantes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/des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proches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 perceptions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normes, connaissances concernant la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sédation 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 composantes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représentationnelles permettant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justifier/comprendre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certaines pratiques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différentes réponses émotionnelles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relation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entre la gestion émotionnelle et les composantes sociales, éthiques et morales.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67058" y="5490614"/>
            <a:ext cx="3419611" cy="92333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23 </a:t>
            </a:r>
            <a:r>
              <a:rPr lang="fr-FR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situations / 50 visées : 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  <a:latin typeface="+mj-lt"/>
              </a:rPr>
              <a:t>44 entretiens de soignants </a:t>
            </a:r>
            <a:endParaRPr lang="fr-FR" b="1" dirty="0">
              <a:solidFill>
                <a:srgbClr val="7030A0"/>
              </a:solidFill>
              <a:latin typeface="+mj-lt"/>
            </a:endParaRPr>
          </a:p>
          <a:p>
            <a:pPr marL="285750" indent="-285750" algn="ctr">
              <a:buFontTx/>
              <a:buChar char="-"/>
            </a:pPr>
            <a:r>
              <a:rPr lang="fr-FR" b="1" dirty="0">
                <a:solidFill>
                  <a:srgbClr val="7030A0"/>
                </a:solidFill>
                <a:latin typeface="+mj-lt"/>
              </a:rPr>
              <a:t>5</a:t>
            </a:r>
            <a:r>
              <a:rPr lang="fr-FR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7030A0"/>
                </a:solidFill>
                <a:latin typeface="+mj-lt"/>
              </a:rPr>
              <a:t>entretiens </a:t>
            </a:r>
            <a:r>
              <a:rPr lang="fr-FR" b="1" dirty="0" smtClean="0">
                <a:solidFill>
                  <a:srgbClr val="7030A0"/>
                </a:solidFill>
                <a:latin typeface="+mj-lt"/>
              </a:rPr>
              <a:t>de proches  </a:t>
            </a:r>
            <a:endParaRPr lang="fr-FR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7321" y="1572125"/>
            <a:ext cx="11728704" cy="5074743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669506" y="868495"/>
            <a:ext cx="5213684" cy="426971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i="1" dirty="0" smtClean="0">
                <a:solidFill>
                  <a:srgbClr val="7030A0"/>
                </a:solidFill>
                <a:latin typeface="+mj-lt"/>
              </a:rPr>
              <a:t>Entretien semi-directif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27572" y="1914226"/>
            <a:ext cx="3698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Entretiens sur quoi / qui ? </a:t>
            </a:r>
          </a:p>
          <a:p>
            <a:pPr algn="ctr"/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Situations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sédations</a:t>
            </a:r>
          </a:p>
          <a:p>
            <a:pPr marL="342900" indent="-342900" algn="ctr">
              <a:buFontTx/>
              <a:buChar char="-"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Professionnels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 soins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palliatifs (médecins/soignants)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&amp;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proches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patients ayant reçu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une sédation (amis, familles, collègues…)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9673389" y="4812632"/>
            <a:ext cx="3475" cy="4992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10556" y="119372"/>
            <a:ext cx="10515600" cy="9174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Pistes de réflexion…</a:t>
            </a:r>
            <a:br>
              <a:rPr lang="fr-F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1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Perception de la sédation</a:t>
            </a:r>
            <a:endParaRPr lang="fr-FR" sz="36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8050" y="1489006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</a:t>
            </a:r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 belle mort </a:t>
            </a:r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= </a:t>
            </a:r>
            <a:r>
              <a:rPr lang="fr-FR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sédation </a:t>
            </a:r>
            <a:endParaRPr lang="fr-FR" sz="2800" b="1" i="1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Sans souffrance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Apaisement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&amp; accompagnement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Mort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« 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naturelle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 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»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Patient inconscient =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acteur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de sa fin de vie 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Sédation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: permet « d’endormir 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» jusqu’à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faire « 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partir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 » le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patient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endParaRPr lang="fr-FR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10556" y="119372"/>
            <a:ext cx="10515600" cy="1094526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Pistes de réflexion…</a:t>
            </a:r>
            <a:b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Processus décisionnel</a:t>
            </a:r>
            <a:endParaRPr lang="fr-FR" sz="28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887179" y="1486749"/>
            <a:ext cx="10855642" cy="515481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900"/>
              </a:spcAft>
              <a:buFont typeface="Courier New" charset="0"/>
              <a:buChar char="o"/>
            </a:pP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Une </a:t>
            </a:r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décision médicale 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Décision en amont des réunions de prise de décision = le staff confirme la décision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Protection du soignant &amp; aide de l’expérience soignante avec le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patient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900"/>
              </a:spcAft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500063" indent="-457200" algn="just">
              <a:spcBef>
                <a:spcPts val="0"/>
              </a:spcBef>
              <a:spcAft>
                <a:spcPts val="900"/>
              </a:spcAft>
              <a:buFont typeface="Courier New" charset="0"/>
              <a:buChar char="o"/>
            </a:pP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Les demandes de sédation par le patient</a:t>
            </a:r>
          </a:p>
          <a:p>
            <a:pPr marL="600075"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L’ambivalence </a:t>
            </a:r>
            <a:r>
              <a:rPr lang="fr-F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du patient dans sa décision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: réflexion collective </a:t>
            </a:r>
            <a:r>
              <a:rPr lang="fr-FR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versus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impose un temps sans réponses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600075" lvl="1" algn="just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La souffrance </a:t>
            </a:r>
            <a:r>
              <a:rPr lang="fr-F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psychique du </a:t>
            </a:r>
            <a:r>
              <a:rPr lang="fr-F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patient 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: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réflexion collective </a:t>
            </a:r>
            <a:r>
              <a:rPr lang="fr-FR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versus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réévaluation constante de la légitimité des demandes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1" y="5665272"/>
            <a:ext cx="1666470" cy="98159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04865" y="253146"/>
            <a:ext cx="10515600" cy="8315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Pistes de réflexion…</a:t>
            </a:r>
            <a:br>
              <a:rPr lang="fr-F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1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L’administration de la sédation</a:t>
            </a:r>
            <a:endParaRPr lang="fr-FR" sz="40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916246" y="1229121"/>
            <a:ext cx="10890743" cy="513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Courier New" charset="0"/>
              <a:buChar char="o"/>
            </a:pP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Mise en place médicale </a:t>
            </a:r>
            <a:r>
              <a:rPr lang="fr-FR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versus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soignante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La notion de responsabilité dans l’acte de sédation 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Maintenir le bien-être des proches du patient : sédater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versus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 ne pas sédater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500063" indent="-457200"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charset="0"/>
              <a:buChar char="o"/>
            </a:pPr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Norme temporelle du mourir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«</a:t>
            </a:r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 sous sédation » </a:t>
            </a:r>
          </a:p>
          <a:p>
            <a:pPr marL="600075" lvl="1"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Mort rapide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: mort induite ?  (Bataille, 2012)</a:t>
            </a:r>
          </a:p>
          <a:p>
            <a:pPr marL="600075" lvl="1" algn="just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fr-F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Mort longue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charset="0"/>
                <a:cs typeface="Arial Narrow" charset="0"/>
              </a:rPr>
              <a:t>: acharnement ? Mauvaise estimation de l’induction de la sédation 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Narrow" charset="0"/>
              <a:cs typeface="Arial Narrow" charset="0"/>
            </a:endParaRPr>
          </a:p>
          <a:p>
            <a:pPr marL="42863" indent="0" algn="just">
              <a:spcBef>
                <a:spcPts val="0"/>
              </a:spcBef>
              <a:spcAft>
                <a:spcPts val="900"/>
              </a:spcAft>
              <a:buFont typeface="Arial"/>
              <a:buNone/>
            </a:pPr>
            <a:endParaRPr lang="fr-FR" sz="1800" dirty="0">
              <a:solidFill>
                <a:srgbClr val="008394"/>
              </a:solidFill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702</Words>
  <Application>Microsoft Macintosh PowerPoint</Application>
  <PresentationFormat>Grand écran</PresentationFormat>
  <Paragraphs>122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AppleSymbols</vt:lpstr>
      <vt:lpstr>Arial Narrow</vt:lpstr>
      <vt:lpstr>Calibri</vt:lpstr>
      <vt:lpstr>Calibri Light</vt:lpstr>
      <vt:lpstr>Courier New</vt:lpstr>
      <vt:lpstr>Wingdings</vt:lpstr>
      <vt:lpstr>Arial</vt:lpstr>
      <vt:lpstr>Thème Office</vt:lpstr>
      <vt:lpstr>Représentations sociales, pratiques sociales et travail émotionnel : analyse psychosociale de la sédation en contexte de prise en charge en soins palliatifs</vt:lpstr>
      <vt:lpstr>Qu’est-ce que la sédation en soins palliatifs ? </vt:lpstr>
      <vt:lpstr>Pourquoi choisir cet objet d’étude ? </vt:lpstr>
      <vt:lpstr>Objectifs</vt:lpstr>
      <vt:lpstr>Méthodologie (1)</vt:lpstr>
      <vt:lpstr>Méthodologie (2)</vt:lpstr>
      <vt:lpstr>Pistes de réflexion… Perception de la sédation</vt:lpstr>
      <vt:lpstr>Pistes de réflexion… Processus décisionnel</vt:lpstr>
      <vt:lpstr>Pistes de réflexion… L’administration de la sédation</vt:lpstr>
      <vt:lpstr>Pistes de réflexion… Perception de la loi Claeys-Leonetti</vt:lpstr>
      <vt:lpstr>Pistes de réflexion…</vt:lpstr>
      <vt:lpstr>Présentation PowerPoint</vt:lpstr>
      <vt:lpstr>Représentations sociales, pratiques sociales et travail émotionnel : analyse psychosociale de la sédation en contexte de prise en charge en soins palliatifs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Représentations sociales, pratiques sociales et travail émotionnel : analyse psychosociale de la sédation en contexte de prise en charge en soins palliatifs</dc:title>
  <dc:creator>margaux</dc:creator>
  <cp:lastModifiedBy>margaux</cp:lastModifiedBy>
  <cp:revision>86</cp:revision>
  <dcterms:created xsi:type="dcterms:W3CDTF">2020-10-04T10:38:43Z</dcterms:created>
  <dcterms:modified xsi:type="dcterms:W3CDTF">2020-10-07T13:51:08Z</dcterms:modified>
</cp:coreProperties>
</file>